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4" r:id="rId11"/>
    <p:sldId id="265" r:id="rId12"/>
    <p:sldId id="268" r:id="rId13"/>
    <p:sldId id="266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4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004389-ECFD-154A-8922-9A5AE613357A}" type="datetimeFigureOut">
              <a:rPr lang="en-US" smtClean="0"/>
              <a:t>11/30/11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697D84-0F82-874A-9FAC-27311463E08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Office</a:t>
            </a:r>
            <a:r>
              <a:rPr lang="en-US" baseline="0" dirty="0" smtClean="0"/>
              <a:t> of Secondary Mathematic- may not include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97D84-0F82-874A-9FAC-27311463E084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Bullet 1:  On the internationally benchmarked</a:t>
            </a:r>
            <a:r>
              <a:rPr lang="en-US" baseline="0" dirty="0" smtClean="0"/>
              <a:t> PISA exam</a:t>
            </a:r>
          </a:p>
          <a:p>
            <a:r>
              <a:rPr lang="en-US" baseline="0" dirty="0" smtClean="0"/>
              <a:t>Bullet 2:  President Obama’s Blueprint for Reform</a:t>
            </a:r>
            <a:endParaRPr lang="en-US" dirty="0" smtClean="0"/>
          </a:p>
          <a:p>
            <a:r>
              <a:rPr lang="en-US" dirty="0" smtClean="0"/>
              <a:t>Another</a:t>
            </a:r>
            <a:r>
              <a:rPr lang="en-US" baseline="0" dirty="0" smtClean="0"/>
              <a:t> long-term benefit is with a common aligned curriculum, teachers will be able to share resources/lessons/ideas nationally, thus saving taxpayer $$.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97D84-0F82-874A-9FAC-27311463E084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Video of a classroom in your school or time for a task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97D84-0F82-874A-9FAC-27311463E084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Common Core “Leaves Less to Chance” as a nation.  The</a:t>
            </a:r>
            <a:r>
              <a:rPr lang="en-US" baseline="0" dirty="0" smtClean="0"/>
              <a:t> goal is to provide the same high expectations for all students.  In addition, schools and systems will be working collaboratively to develop resources which will ultimately be a wiser use of tax payer $$$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97D84-0F82-874A-9FAC-27311463E084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Insert</a:t>
            </a:r>
            <a:r>
              <a:rPr lang="en-US" baseline="0" dirty="0" smtClean="0"/>
              <a:t> graphic 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97D84-0F82-874A-9FAC-27311463E084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BA7CF2B-BA15-4003-B321-397553E0BC19}" type="datetimeFigureOut">
              <a:rPr lang="en-US" smtClean="0"/>
              <a:pPr/>
              <a:t>11/30/11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E6FA105-9FE1-4B46-A503-AAAEE44B8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7CF2B-BA15-4003-B321-397553E0BC19}" type="datetimeFigureOut">
              <a:rPr lang="en-US" smtClean="0"/>
              <a:pPr/>
              <a:t>11/30/11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FA105-9FE1-4B46-A503-AAAEE44B8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7CF2B-BA15-4003-B321-397553E0BC19}" type="datetimeFigureOut">
              <a:rPr lang="en-US" smtClean="0"/>
              <a:pPr/>
              <a:t>11/30/11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FA105-9FE1-4B46-A503-AAAEE44B8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7CF2B-BA15-4003-B321-397553E0BC19}" type="datetimeFigureOut">
              <a:rPr lang="en-US" smtClean="0"/>
              <a:pPr/>
              <a:t>11/30/11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FA105-9FE1-4B46-A503-AAAEE44B86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7CF2B-BA15-4003-B321-397553E0BC19}" type="datetimeFigureOut">
              <a:rPr lang="en-US" smtClean="0"/>
              <a:pPr/>
              <a:t>11/30/11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FA105-9FE1-4B46-A503-AAAEE44B86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7CF2B-BA15-4003-B321-397553E0BC19}" type="datetimeFigureOut">
              <a:rPr lang="en-US" smtClean="0"/>
              <a:pPr/>
              <a:t>11/30/11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FA105-9FE1-4B46-A503-AAAEE44B86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7CF2B-BA15-4003-B321-397553E0BC19}" type="datetimeFigureOut">
              <a:rPr lang="en-US" smtClean="0"/>
              <a:pPr/>
              <a:t>11/30/11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FA105-9FE1-4B46-A503-AAAEE44B8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7CF2B-BA15-4003-B321-397553E0BC19}" type="datetimeFigureOut">
              <a:rPr lang="en-US" smtClean="0"/>
              <a:pPr/>
              <a:t>11/30/11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FA105-9FE1-4B46-A503-AAAEE44B86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7CF2B-BA15-4003-B321-397553E0BC19}" type="datetimeFigureOut">
              <a:rPr lang="en-US" smtClean="0"/>
              <a:pPr/>
              <a:t>11/30/11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FA105-9FE1-4B46-A503-AAAEE44B8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BBA7CF2B-BA15-4003-B321-397553E0BC19}" type="datetimeFigureOut">
              <a:rPr lang="en-US" smtClean="0"/>
              <a:pPr/>
              <a:t>11/30/11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FA105-9FE1-4B46-A503-AAAEE44B8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BA7CF2B-BA15-4003-B321-397553E0BC19}" type="datetimeFigureOut">
              <a:rPr lang="en-US" smtClean="0"/>
              <a:pPr/>
              <a:t>11/30/11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E6FA105-9FE1-4B46-A503-AAAEE44B86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BBA7CF2B-BA15-4003-B321-397553E0BC19}" type="datetimeFigureOut">
              <a:rPr lang="en-US" smtClean="0"/>
              <a:pPr/>
              <a:t>11/30/11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E6FA105-9FE1-4B46-A503-AAAEE44B8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knitsch/Dropbox/mist%20pd%20plc/parent%20presentation/Introduction%20to%20the%20Common%20Core%20Stat.m4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1829761"/>
          </a:xfrm>
        </p:spPr>
        <p:txBody>
          <a:bodyPr/>
          <a:lstStyle/>
          <a:p>
            <a:pPr algn="ctr"/>
            <a:r>
              <a:rPr lang="en-US" dirty="0" smtClean="0"/>
              <a:t>Howard County</a:t>
            </a:r>
            <a:br>
              <a:rPr lang="en-US" dirty="0" smtClean="0"/>
            </a:br>
            <a:r>
              <a:rPr lang="en-US" dirty="0" smtClean="0"/>
              <a:t> Office of Mathematics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the Common Core State Standards for College and Career Readiness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82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Standards for Mathematical Practice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50256" y="-1938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4608" y="6189230"/>
            <a:ext cx="339479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404040"/>
                </a:solidFill>
                <a:latin typeface="+mn-lt"/>
                <a:ea typeface="+mn-ea"/>
                <a:cs typeface="+mn-cs"/>
              </a:rPr>
              <a:t>Tools for the Common Core (2010)</a:t>
            </a:r>
            <a:endParaRPr lang="en-US" dirty="0">
              <a:solidFill>
                <a:srgbClr val="404040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6036496"/>
            <a:ext cx="9144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0" y="1163044"/>
            <a:ext cx="9144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26564" y="1310103"/>
            <a:ext cx="8897118" cy="14773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514350" indent="-514350">
              <a:spcAft>
                <a:spcPts val="1800"/>
              </a:spcAft>
              <a:defRPr/>
            </a:pPr>
            <a:r>
              <a:rPr lang="en-US" sz="1900" b="1" dirty="0" smtClean="0"/>
              <a:t>Overarching </a:t>
            </a:r>
            <a:r>
              <a:rPr lang="en-US" sz="1900" b="1" i="1" dirty="0" smtClean="0"/>
              <a:t>habits of mind </a:t>
            </a:r>
            <a:r>
              <a:rPr lang="en-US" sz="1900" b="1" dirty="0" smtClean="0"/>
              <a:t>of a productive mathematical thinker</a:t>
            </a:r>
          </a:p>
          <a:p>
            <a:pPr marL="514350" indent="-514350">
              <a:spcAft>
                <a:spcPts val="1800"/>
              </a:spcAft>
              <a:buFont typeface="+mj-lt"/>
              <a:buAutoNum type="arabicPeriod"/>
              <a:defRPr/>
            </a:pPr>
            <a:r>
              <a:rPr lang="en-US" sz="1900" dirty="0" smtClean="0"/>
              <a:t>Make sense of problems and persevere in solving them.</a:t>
            </a:r>
          </a:p>
          <a:p>
            <a:pPr marL="514350" indent="-514350">
              <a:spcAft>
                <a:spcPts val="1800"/>
              </a:spcAft>
              <a:buFont typeface="+mj-lt"/>
              <a:buAutoNum type="arabicPeriod" startAt="5"/>
              <a:defRPr/>
            </a:pPr>
            <a:r>
              <a:rPr lang="en-US" sz="1900" dirty="0" smtClean="0"/>
              <a:t>Attend to precision.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2996665"/>
            <a:ext cx="2971800" cy="28931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514350" indent="-514350">
              <a:spcAft>
                <a:spcPts val="1800"/>
              </a:spcAft>
              <a:defRPr/>
            </a:pPr>
            <a:r>
              <a:rPr lang="en-US" sz="1900" b="1" dirty="0" smtClean="0"/>
              <a:t>Reasoning &amp; explaining</a:t>
            </a:r>
          </a:p>
          <a:p>
            <a:pPr marL="514350" indent="-514350">
              <a:spcAft>
                <a:spcPts val="1800"/>
              </a:spcAft>
              <a:buFont typeface="+mj-lt"/>
              <a:buAutoNum type="arabicPeriod" startAt="2"/>
              <a:defRPr/>
            </a:pPr>
            <a:r>
              <a:rPr lang="en-US" sz="1900" dirty="0" smtClean="0"/>
              <a:t>Reason abstractly and quantitatively.</a:t>
            </a:r>
          </a:p>
          <a:p>
            <a:pPr marL="514350" indent="-514350">
              <a:spcAft>
                <a:spcPts val="1800"/>
              </a:spcAft>
              <a:buFont typeface="+mj-lt"/>
              <a:buAutoNum type="arabicPeriod" startAt="2"/>
              <a:defRPr/>
            </a:pPr>
            <a:r>
              <a:rPr lang="en-US" sz="1900" dirty="0" smtClean="0"/>
              <a:t>Construct viable arguments and critique the reasoning of others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53462" y="2996516"/>
            <a:ext cx="2537738" cy="28931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514350" indent="-514350">
              <a:spcAft>
                <a:spcPts val="1800"/>
              </a:spcAft>
              <a:defRPr/>
            </a:pPr>
            <a:r>
              <a:rPr lang="en-US" sz="1900" b="1" dirty="0" smtClean="0"/>
              <a:t>Modeling &amp; Using Tools</a:t>
            </a:r>
          </a:p>
          <a:p>
            <a:pPr marL="514350" indent="-514350">
              <a:spcAft>
                <a:spcPts val="1800"/>
              </a:spcAft>
              <a:buFont typeface="+mj-lt"/>
              <a:buAutoNum type="arabicPeriod" startAt="4"/>
              <a:defRPr/>
            </a:pPr>
            <a:r>
              <a:rPr lang="en-US" sz="1900" dirty="0" smtClean="0"/>
              <a:t>Model with mathematics.</a:t>
            </a:r>
          </a:p>
          <a:p>
            <a:pPr marL="514350" indent="-514350">
              <a:spcAft>
                <a:spcPts val="1800"/>
              </a:spcAft>
              <a:buFont typeface="+mj-lt"/>
              <a:buAutoNum type="arabicPeriod" startAt="4"/>
              <a:defRPr/>
            </a:pPr>
            <a:r>
              <a:rPr lang="en-US" sz="1900" dirty="0" smtClean="0"/>
              <a:t>Use appropriate tools strategically.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943599" y="2996664"/>
            <a:ext cx="3048001" cy="28931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514350" indent="-514350">
              <a:spcAft>
                <a:spcPts val="1800"/>
              </a:spcAft>
              <a:defRPr/>
            </a:pPr>
            <a:r>
              <a:rPr lang="en-US" sz="1900" b="1" dirty="0" smtClean="0"/>
              <a:t>Seeing Structure &amp; Generalizing</a:t>
            </a:r>
          </a:p>
          <a:p>
            <a:pPr marL="514350" indent="-514350">
              <a:spcAft>
                <a:spcPts val="1800"/>
              </a:spcAft>
              <a:buFont typeface="+mj-lt"/>
              <a:buAutoNum type="arabicPeriod" startAt="7"/>
              <a:defRPr/>
            </a:pPr>
            <a:r>
              <a:rPr lang="en-US" sz="1900" dirty="0" smtClean="0"/>
              <a:t>Look for and make use of structure.</a:t>
            </a:r>
          </a:p>
          <a:p>
            <a:pPr marL="514350" indent="-514350">
              <a:spcAft>
                <a:spcPts val="1800"/>
              </a:spcAft>
              <a:buFont typeface="+mj-lt"/>
              <a:buAutoNum type="arabicPeriod" startAt="7"/>
              <a:defRPr/>
            </a:pPr>
            <a:r>
              <a:rPr lang="en-US" sz="1900" dirty="0" smtClean="0"/>
              <a:t>Look for and express regularity in repeated reasoning.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Practices in Action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Higher expectations for teaching and learning</a:t>
            </a:r>
          </a:p>
          <a:p>
            <a:r>
              <a:rPr lang="en-US" dirty="0" smtClean="0"/>
              <a:t>Ensures college and career readiness for ALL students</a:t>
            </a:r>
          </a:p>
          <a:p>
            <a:r>
              <a:rPr lang="en-US" dirty="0" smtClean="0"/>
              <a:t>Preparation to compete in a global economy</a:t>
            </a:r>
          </a:p>
          <a:p>
            <a:r>
              <a:rPr lang="en-US" dirty="0" smtClean="0"/>
              <a:t>Fosters collaboration between home and school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Core Content Standards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9200" y="4775200"/>
            <a:ext cx="4775200" cy="170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Transition Plan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525963"/>
          </a:xfrm>
        </p:spPr>
        <p:txBody>
          <a:bodyPr/>
          <a:lstStyle/>
          <a:p>
            <a:r>
              <a:rPr lang="en-US" dirty="0" smtClean="0"/>
              <a:t>Information about the Common Core State Standards for Mathematics</a:t>
            </a:r>
          </a:p>
          <a:p>
            <a:endParaRPr lang="en-US" dirty="0" smtClean="0"/>
          </a:p>
          <a:p>
            <a:r>
              <a:rPr lang="en-US" dirty="0" smtClean="0"/>
              <a:t>What</a:t>
            </a:r>
            <a:r>
              <a:rPr lang="en-US" dirty="0" smtClean="0"/>
              <a:t> Howard </a:t>
            </a:r>
            <a:r>
              <a:rPr lang="en-US" dirty="0" smtClean="0"/>
              <a:t>County</a:t>
            </a:r>
            <a:r>
              <a:rPr lang="en-US" dirty="0" smtClean="0"/>
              <a:t> is doing to </a:t>
            </a:r>
            <a:r>
              <a:rPr lang="en-US" dirty="0" smtClean="0"/>
              <a:t>prepare for this transition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What implications this has for our </a:t>
            </a:r>
            <a:r>
              <a:rPr lang="en-US" dirty="0" smtClean="0"/>
              <a:t>students now and in the future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 hope </a:t>
            </a:r>
            <a:r>
              <a:rPr lang="en-US" dirty="0" smtClean="0"/>
              <a:t>are leaving with a better understanding of</a:t>
            </a:r>
            <a:r>
              <a:rPr lang="en-US" dirty="0" smtClean="0"/>
              <a:t>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l="30457" t="9746" r="29239" b="9746"/>
          <a:stretch>
            <a:fillRect/>
          </a:stretch>
        </p:blipFill>
        <p:spPr>
          <a:xfrm>
            <a:off x="2842294" y="281889"/>
            <a:ext cx="3025106" cy="60427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Information about the Common Core State Standards for Mathematics</a:t>
            </a:r>
          </a:p>
          <a:p>
            <a:endParaRPr lang="en-US" dirty="0" smtClean="0"/>
          </a:p>
          <a:p>
            <a:r>
              <a:rPr lang="en-US" dirty="0" smtClean="0"/>
              <a:t>What</a:t>
            </a:r>
            <a:r>
              <a:rPr lang="en-US" dirty="0" smtClean="0"/>
              <a:t> Howard </a:t>
            </a:r>
            <a:r>
              <a:rPr lang="en-US" dirty="0" smtClean="0"/>
              <a:t>County</a:t>
            </a:r>
            <a:r>
              <a:rPr lang="en-US" dirty="0" smtClean="0"/>
              <a:t> is doing to </a:t>
            </a:r>
            <a:r>
              <a:rPr lang="en-US" dirty="0" smtClean="0"/>
              <a:t>prepare for this transition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What implications this has for our </a:t>
            </a:r>
            <a:r>
              <a:rPr lang="en-US" dirty="0" smtClean="0"/>
              <a:t>students now and in the future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We will share…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4724400" cy="4386071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 marL="111125" indent="-1588">
              <a:buNone/>
            </a:pPr>
            <a:r>
              <a:rPr lang="en-US" dirty="0" smtClean="0"/>
              <a:t>The mission of</a:t>
            </a:r>
            <a:r>
              <a:rPr lang="en-US" dirty="0" smtClean="0"/>
              <a:t> the Howard </a:t>
            </a:r>
            <a:r>
              <a:rPr lang="en-US" dirty="0" smtClean="0"/>
              <a:t>County Public School System is to ensure excellence in teaching and learning so that each student will participate responsibly in a diverse and changing world.</a:t>
            </a:r>
          </a:p>
          <a:p>
            <a:pPr marL="111125" indent="-1588"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842" y="304800"/>
            <a:ext cx="861935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1981200"/>
            <a:ext cx="2286000" cy="3678795"/>
          </a:xfrm>
          <a:prstGeom prst="rect">
            <a:avLst/>
          </a:prstGeom>
          <a:noFill/>
          <a:ln w="60325">
            <a:solidFill>
              <a:srgbClr val="008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447800"/>
            <a:ext cx="4724400" cy="4538472"/>
          </a:xfrm>
        </p:spPr>
        <p:txBody>
          <a:bodyPr>
            <a:normAutofit/>
          </a:bodyPr>
          <a:lstStyle/>
          <a:p>
            <a:pPr marL="111125" indent="-1588">
              <a:buNone/>
            </a:pPr>
            <a:r>
              <a:rPr lang="en-US" b="1" dirty="0" smtClean="0"/>
              <a:t>Goal 1</a:t>
            </a:r>
            <a:r>
              <a:rPr lang="en-US" dirty="0" smtClean="0"/>
              <a:t>:</a:t>
            </a:r>
            <a:endParaRPr lang="en-US" dirty="0" smtClean="0"/>
          </a:p>
          <a:p>
            <a:pPr marL="346075" indent="0">
              <a:buNone/>
            </a:pPr>
            <a:r>
              <a:rPr lang="en-US" sz="2600" dirty="0" smtClean="0"/>
              <a:t> Each </a:t>
            </a:r>
            <a:r>
              <a:rPr lang="en-US" sz="2600" dirty="0" smtClean="0"/>
              <a:t>child </a:t>
            </a:r>
            <a:r>
              <a:rPr lang="en-US" sz="2600" dirty="0" smtClean="0"/>
              <a:t>regardless</a:t>
            </a:r>
          </a:p>
          <a:p>
            <a:pPr marL="346075" indent="0">
              <a:buNone/>
            </a:pPr>
            <a:r>
              <a:rPr lang="en-US" sz="2600" dirty="0" smtClean="0"/>
              <a:t> of </a:t>
            </a:r>
            <a:r>
              <a:rPr lang="en-US" sz="2600" dirty="0" smtClean="0"/>
              <a:t>race, ethnicity,</a:t>
            </a:r>
            <a:r>
              <a:rPr lang="en-US" sz="2600" dirty="0" smtClean="0"/>
              <a:t>   </a:t>
            </a:r>
          </a:p>
          <a:p>
            <a:pPr marL="346075" indent="0">
              <a:buNone/>
            </a:pPr>
            <a:r>
              <a:rPr lang="en-US" sz="2600" dirty="0" smtClean="0"/>
              <a:t> </a:t>
            </a:r>
            <a:r>
              <a:rPr lang="en-US" sz="2600" dirty="0" smtClean="0"/>
              <a:t>gender</a:t>
            </a:r>
            <a:r>
              <a:rPr lang="en-US" sz="2600" dirty="0" smtClean="0"/>
              <a:t>, disability or</a:t>
            </a:r>
            <a:r>
              <a:rPr lang="en-US" sz="2600" dirty="0" smtClean="0"/>
              <a:t>  </a:t>
            </a:r>
          </a:p>
          <a:p>
            <a:pPr marL="346075" indent="0">
              <a:buNone/>
            </a:pPr>
            <a:r>
              <a:rPr lang="en-US" sz="2600" dirty="0" smtClean="0"/>
              <a:t> </a:t>
            </a:r>
            <a:r>
              <a:rPr lang="en-US" sz="2600" dirty="0" smtClean="0"/>
              <a:t>socio</a:t>
            </a:r>
            <a:r>
              <a:rPr lang="en-US" sz="2600" dirty="0" smtClean="0"/>
              <a:t>-economic status,</a:t>
            </a:r>
            <a:r>
              <a:rPr lang="en-US" sz="2600" dirty="0" smtClean="0"/>
              <a:t> </a:t>
            </a:r>
          </a:p>
          <a:p>
            <a:pPr marL="346075" indent="0">
              <a:buNone/>
            </a:pPr>
            <a:r>
              <a:rPr lang="en-US" sz="2600" dirty="0" smtClean="0"/>
              <a:t> </a:t>
            </a:r>
            <a:r>
              <a:rPr lang="en-US" sz="2600" dirty="0" smtClean="0"/>
              <a:t>will </a:t>
            </a:r>
            <a:r>
              <a:rPr lang="en-US" sz="2600" dirty="0" smtClean="0"/>
              <a:t>meet the rigorous</a:t>
            </a:r>
            <a:r>
              <a:rPr lang="en-US" sz="2600" dirty="0" smtClean="0"/>
              <a:t> </a:t>
            </a:r>
          </a:p>
          <a:p>
            <a:pPr marL="346075" indent="0">
              <a:buNone/>
            </a:pPr>
            <a:r>
              <a:rPr lang="en-US" sz="2600" dirty="0" smtClean="0"/>
              <a:t> </a:t>
            </a:r>
            <a:r>
              <a:rPr lang="en-US" sz="2600" dirty="0" smtClean="0"/>
              <a:t>performance standards</a:t>
            </a:r>
            <a:endParaRPr lang="en-US" sz="26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842" y="304800"/>
            <a:ext cx="861935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Screen shot 2011-11-30 at 12.50.21 PM.png"/>
          <p:cNvPicPr>
            <a:picLocks noChangeAspect="1"/>
          </p:cNvPicPr>
          <p:nvPr/>
        </p:nvPicPr>
        <p:blipFill>
          <a:blip r:embed="rId3"/>
          <a:srcRect l="2927" t="3830" r="2927" b="3830"/>
          <a:stretch>
            <a:fillRect/>
          </a:stretch>
        </p:blipFill>
        <p:spPr>
          <a:xfrm>
            <a:off x="4988683" y="1635865"/>
            <a:ext cx="3598395" cy="2697270"/>
          </a:xfrm>
          <a:prstGeom prst="rect">
            <a:avLst/>
          </a:prstGeom>
          <a:ln w="38100">
            <a:solidFill>
              <a:srgbClr val="008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57200" y="4572000"/>
            <a:ext cx="85344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that have been established. </a:t>
            </a:r>
            <a:r>
              <a:rPr lang="en-US" sz="2600" dirty="0" smtClean="0"/>
              <a:t>All </a:t>
            </a:r>
            <a:r>
              <a:rPr lang="en-US" sz="2600" dirty="0" smtClean="0"/>
              <a:t>diploma</a:t>
            </a:r>
            <a:r>
              <a:rPr lang="en-US" sz="2600" dirty="0" smtClean="0"/>
              <a:t>--</a:t>
            </a:r>
            <a:r>
              <a:rPr lang="en-US" sz="2600" dirty="0" smtClean="0"/>
              <a:t>bound students will perform on or above grade level in all measured content areas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676400"/>
            <a:ext cx="4572000" cy="4267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600" b="1" dirty="0" smtClean="0"/>
              <a:t>Goal 2: </a:t>
            </a:r>
          </a:p>
          <a:p>
            <a:pPr marL="365125" indent="-19050">
              <a:buNone/>
            </a:pPr>
            <a:r>
              <a:rPr lang="en-US" sz="2600" dirty="0" smtClean="0"/>
              <a:t>Each school will provide a safe and nurturing environment that values our diversity and commonality.</a:t>
            </a:r>
            <a:endParaRPr lang="en-US" sz="2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842" y="304800"/>
            <a:ext cx="861935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Screen shot 2011-11-30 at 1.23.45 PM.png"/>
          <p:cNvPicPr>
            <a:picLocks noChangeAspect="1"/>
          </p:cNvPicPr>
          <p:nvPr/>
        </p:nvPicPr>
        <p:blipFill>
          <a:blip r:embed="rId3"/>
          <a:srcRect r="3711" b="2835"/>
          <a:stretch>
            <a:fillRect/>
          </a:stretch>
        </p:blipFill>
        <p:spPr>
          <a:xfrm>
            <a:off x="5257800" y="1828800"/>
            <a:ext cx="3362400" cy="4442400"/>
          </a:xfrm>
          <a:prstGeom prst="rect">
            <a:avLst/>
          </a:prstGeom>
          <a:ln w="38100">
            <a:solidFill>
              <a:srgbClr val="008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Staff strives to inspire vision, provides collaborative leadership, offers differentiated professional development and service to schools, and supports equitable mathematics learning of the highest quality for all students.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Office of Secondary Mathematics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Core State Standards</a:t>
            </a:r>
            <a:endParaRPr lang="en-US" dirty="0"/>
          </a:p>
        </p:txBody>
      </p:sp>
      <p:pic>
        <p:nvPicPr>
          <p:cNvPr id="4" name="Introduction to the Common Core Stat.m4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39900" y="1171575"/>
            <a:ext cx="5956300" cy="44672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62400" y="6096000"/>
            <a:ext cx="5181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Hunt Institute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U.S. mathematics students currently </a:t>
            </a:r>
          </a:p>
          <a:p>
            <a:pPr>
              <a:buNone/>
            </a:pPr>
            <a:r>
              <a:rPr lang="en-US" dirty="0" smtClean="0"/>
              <a:t>  rank 25</a:t>
            </a:r>
            <a:r>
              <a:rPr lang="en-US" baseline="30000" dirty="0" smtClean="0"/>
              <a:t>th</a:t>
            </a:r>
            <a:r>
              <a:rPr lang="en-US" dirty="0" smtClean="0"/>
              <a:t> in the world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Over 40% of U.S. graduates must pay for non-credit remedial courses in college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There exist significant achievement gaps among student groups (race/ethnicity, socio-economic, and special services)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New Curriculum?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8896" y="381000"/>
            <a:ext cx="1975104" cy="19751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4648200" cy="4995672"/>
          </a:xfrm>
        </p:spPr>
        <p:txBody>
          <a:bodyPr>
            <a:normAutofit/>
          </a:bodyPr>
          <a:lstStyle/>
          <a:p>
            <a:r>
              <a:rPr lang="en-US" dirty="0" smtClean="0"/>
              <a:t>Standards </a:t>
            </a:r>
            <a:r>
              <a:rPr lang="en-US" dirty="0" smtClean="0"/>
              <a:t>for Mathematical Practice</a:t>
            </a:r>
          </a:p>
          <a:p>
            <a:endParaRPr lang="en-US" dirty="0" smtClean="0"/>
          </a:p>
          <a:p>
            <a:r>
              <a:rPr lang="en-US" dirty="0" smtClean="0"/>
              <a:t>Argument Writing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S.T.E.M.- Science, Technology, Engineering, </a:t>
            </a:r>
          </a:p>
          <a:p>
            <a:pPr>
              <a:buNone/>
            </a:pPr>
            <a:r>
              <a:rPr lang="en-US" dirty="0" smtClean="0"/>
              <a:t>  and Mathematics</a:t>
            </a:r>
            <a:endParaRPr lang="en-US" dirty="0" smtClean="0"/>
          </a:p>
          <a:p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82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For 2011-2012</a:t>
            </a:r>
            <a:endParaRPr lang="en-US" dirty="0"/>
          </a:p>
        </p:txBody>
      </p:sp>
      <p:pic>
        <p:nvPicPr>
          <p:cNvPr id="4" name="Picture 3" descr="Screen shot 2011-11-30 at 1.31.04 PM.png"/>
          <p:cNvPicPr>
            <a:picLocks noChangeAspect="1"/>
          </p:cNvPicPr>
          <p:nvPr/>
        </p:nvPicPr>
        <p:blipFill>
          <a:blip r:embed="rId2"/>
          <a:srcRect b="3731"/>
          <a:stretch>
            <a:fillRect/>
          </a:stretch>
        </p:blipFill>
        <p:spPr>
          <a:xfrm>
            <a:off x="4495800" y="2438400"/>
            <a:ext cx="4289704" cy="3007650"/>
          </a:xfrm>
          <a:prstGeom prst="rect">
            <a:avLst/>
          </a:prstGeom>
          <a:ln w="38100">
            <a:solidFill>
              <a:srgbClr val="008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191</TotalTime>
  <Words>574</Words>
  <Application>Microsoft Macintosh PowerPoint</Application>
  <PresentationFormat>On-screen Show (4:3)</PresentationFormat>
  <Paragraphs>79</Paragraphs>
  <Slides>15</Slides>
  <Notes>5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Concourse</vt:lpstr>
      <vt:lpstr>Howard County  Office of Mathematics</vt:lpstr>
      <vt:lpstr> We will share…</vt:lpstr>
      <vt:lpstr>Slide 3</vt:lpstr>
      <vt:lpstr>Slide 4</vt:lpstr>
      <vt:lpstr>Slide 5</vt:lpstr>
      <vt:lpstr>Office of Secondary Mathematics </vt:lpstr>
      <vt:lpstr>Common Core State Standards</vt:lpstr>
      <vt:lpstr>Why New Curriculum?</vt:lpstr>
      <vt:lpstr>For 2011-2012</vt:lpstr>
      <vt:lpstr>Standards for Mathematical Practice</vt:lpstr>
      <vt:lpstr>The Practices in Action</vt:lpstr>
      <vt:lpstr>Common Core Content Standards</vt:lpstr>
      <vt:lpstr>The Transition Plan</vt:lpstr>
      <vt:lpstr>We hope are leaving with a better understanding of…</vt:lpstr>
      <vt:lpstr>Slide 15</vt:lpstr>
    </vt:vector>
  </TitlesOfParts>
  <Company>Howard County Public School System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Howard County  Office of Mathematics</dc:title>
  <dc:creator>.</dc:creator>
  <cp:lastModifiedBy>Howard County Administrator</cp:lastModifiedBy>
  <cp:revision>10</cp:revision>
  <dcterms:created xsi:type="dcterms:W3CDTF">2011-11-30T17:41:23Z</dcterms:created>
  <dcterms:modified xsi:type="dcterms:W3CDTF">2011-11-30T19:53:06Z</dcterms:modified>
</cp:coreProperties>
</file>